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Lst>
  <p:sldSz cx="10287000" cy="18288000"/>
  <p:notesSz cx="6858000" cy="9144000"/>
  <p:embeddedFontLst>
    <p:embeddedFont>
      <p:font typeface="Garet" panose="020B0604020202020204" charset="0"/>
      <p:regular r:id="rId4"/>
    </p:embeddedFont>
    <p:embeddedFont>
      <p:font typeface="Open Sans Bold" panose="020B0604020202020204" charset="0"/>
      <p:regular r:id="rId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0" d="100"/>
          <a:sy n="40" d="100"/>
        </p:scale>
        <p:origin x="3510"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font" Target="fonts/font2.fntdata"/><Relationship Id="rId4" Type="http://schemas.openxmlformats.org/officeDocument/2006/relationships/font" Target="fonts/font1.fntdata"/><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18143" y="1791292"/>
            <a:ext cx="7386301" cy="9638658"/>
          </a:xfrm>
          <a:custGeom>
            <a:avLst/>
            <a:gdLst/>
            <a:ahLst/>
            <a:cxnLst/>
            <a:rect l="l" t="t" r="r" b="b"/>
            <a:pathLst>
              <a:path w="7386301" h="9638658">
                <a:moveTo>
                  <a:pt x="0" y="0"/>
                </a:moveTo>
                <a:lnTo>
                  <a:pt x="7386302" y="0"/>
                </a:lnTo>
                <a:lnTo>
                  <a:pt x="7386302" y="9638659"/>
                </a:lnTo>
                <a:lnTo>
                  <a:pt x="0" y="9638659"/>
                </a:lnTo>
                <a:lnTo>
                  <a:pt x="0" y="0"/>
                </a:lnTo>
                <a:close/>
              </a:path>
            </a:pathLst>
          </a:custGeom>
          <a:blipFill>
            <a:blip r:embed="rId2"/>
            <a:stretch>
              <a:fillRect/>
            </a:stretch>
          </a:blipFill>
        </p:spPr>
      </p:sp>
      <p:sp>
        <p:nvSpPr>
          <p:cNvPr id="3" name="TextBox 3"/>
          <p:cNvSpPr txBox="1"/>
          <p:nvPr/>
        </p:nvSpPr>
        <p:spPr>
          <a:xfrm>
            <a:off x="5524500" y="11296601"/>
            <a:ext cx="4323243" cy="1185695"/>
          </a:xfrm>
          <a:prstGeom prst="rect">
            <a:avLst/>
          </a:prstGeom>
        </p:spPr>
        <p:txBody>
          <a:bodyPr wrap="square" lIns="0" tIns="0" rIns="0" bIns="0" rtlCol="0" anchor="t">
            <a:spAutoFit/>
          </a:bodyPr>
          <a:lstStyle/>
          <a:p>
            <a:pPr marL="0" lvl="0" indent="0" algn="ctr">
              <a:lnSpc>
                <a:spcPts val="9713"/>
              </a:lnSpc>
              <a:spcBef>
                <a:spcPct val="0"/>
              </a:spcBef>
            </a:pPr>
            <a:r>
              <a:rPr lang="en-US" sz="6938" u="none" strike="noStrike" dirty="0">
                <a:solidFill>
                  <a:srgbClr val="0C7D82"/>
                </a:solidFill>
                <a:latin typeface="Open Sans Bold"/>
                <a:ea typeface="Open Sans Bold"/>
                <a:cs typeface="Open Sans Bold"/>
                <a:sym typeface="Open Sans Bold"/>
              </a:rPr>
              <a:t>AGA300</a:t>
            </a:r>
          </a:p>
        </p:txBody>
      </p:sp>
      <p:sp>
        <p:nvSpPr>
          <p:cNvPr id="4" name="TextBox 4"/>
          <p:cNvSpPr txBox="1"/>
          <p:nvPr/>
        </p:nvSpPr>
        <p:spPr>
          <a:xfrm>
            <a:off x="1618143" y="12614630"/>
            <a:ext cx="8229600" cy="1348590"/>
          </a:xfrm>
          <a:prstGeom prst="rect">
            <a:avLst/>
          </a:prstGeom>
        </p:spPr>
        <p:txBody>
          <a:bodyPr lIns="0" tIns="0" rIns="0" bIns="0" rtlCol="0" anchor="t">
            <a:spAutoFit/>
          </a:bodyPr>
          <a:lstStyle/>
          <a:p>
            <a:pPr marL="0" lvl="0" indent="0" algn="r">
              <a:lnSpc>
                <a:spcPts val="5460"/>
              </a:lnSpc>
              <a:spcBef>
                <a:spcPct val="0"/>
              </a:spcBef>
            </a:pPr>
            <a:r>
              <a:rPr lang="en-US" sz="3900" u="none" strike="noStrike">
                <a:solidFill>
                  <a:srgbClr val="0C7D82"/>
                </a:solidFill>
                <a:latin typeface="Open Sans Bold"/>
                <a:ea typeface="Open Sans Bold"/>
                <a:cs typeface="Open Sans Bold"/>
                <a:sym typeface="Open Sans Bold"/>
              </a:rPr>
              <a:t>Automatic Grommet Assembly Machine</a:t>
            </a:r>
          </a:p>
        </p:txBody>
      </p:sp>
      <p:sp>
        <p:nvSpPr>
          <p:cNvPr id="6" name="TextBox 6"/>
          <p:cNvSpPr txBox="1"/>
          <p:nvPr/>
        </p:nvSpPr>
        <p:spPr>
          <a:xfrm>
            <a:off x="374294" y="15955128"/>
            <a:ext cx="6110864" cy="789156"/>
          </a:xfrm>
          <a:prstGeom prst="rect">
            <a:avLst/>
          </a:prstGeom>
        </p:spPr>
        <p:txBody>
          <a:bodyPr lIns="0" tIns="0" rIns="0" bIns="0" rtlCol="0" anchor="t">
            <a:spAutoFit/>
          </a:bodyPr>
          <a:lstStyle/>
          <a:p>
            <a:pPr marL="496571" lvl="1" indent="-248285" algn="l">
              <a:lnSpc>
                <a:spcPts val="3220"/>
              </a:lnSpc>
              <a:spcBef>
                <a:spcPct val="0"/>
              </a:spcBef>
              <a:buFont typeface="Arial"/>
              <a:buChar char="•"/>
            </a:pPr>
            <a:r>
              <a:rPr lang="en-US" sz="2300" spc="234">
                <a:solidFill>
                  <a:srgbClr val="BEB753"/>
                </a:solidFill>
                <a:latin typeface="Garet"/>
                <a:ea typeface="Garet"/>
                <a:cs typeface="Garet"/>
                <a:sym typeface="Garet"/>
              </a:rPr>
              <a:t>Error proofing system on grommet </a:t>
            </a:r>
          </a:p>
        </p:txBody>
      </p:sp>
      <p:sp>
        <p:nvSpPr>
          <p:cNvPr id="7" name="TextBox 7"/>
          <p:cNvSpPr txBox="1"/>
          <p:nvPr/>
        </p:nvSpPr>
        <p:spPr>
          <a:xfrm>
            <a:off x="374294" y="14125145"/>
            <a:ext cx="6110864" cy="789156"/>
          </a:xfrm>
          <a:prstGeom prst="rect">
            <a:avLst/>
          </a:prstGeom>
        </p:spPr>
        <p:txBody>
          <a:bodyPr lIns="0" tIns="0" rIns="0" bIns="0" rtlCol="0" anchor="t">
            <a:spAutoFit/>
          </a:bodyPr>
          <a:lstStyle/>
          <a:p>
            <a:pPr marL="496571" lvl="1" indent="-248285" algn="l">
              <a:lnSpc>
                <a:spcPts val="3220"/>
              </a:lnSpc>
              <a:spcBef>
                <a:spcPct val="0"/>
              </a:spcBef>
              <a:buFont typeface="Arial"/>
              <a:buChar char="•"/>
            </a:pPr>
            <a:r>
              <a:rPr lang="en-US" sz="2300" u="none" strike="noStrike" spc="234">
                <a:solidFill>
                  <a:srgbClr val="BEB753"/>
                </a:solidFill>
                <a:latin typeface="Garet"/>
                <a:ea typeface="Garet"/>
                <a:cs typeface="Garet"/>
                <a:sym typeface="Garet"/>
              </a:rPr>
              <a:t>Detect module type automatically</a:t>
            </a:r>
          </a:p>
        </p:txBody>
      </p:sp>
      <p:sp>
        <p:nvSpPr>
          <p:cNvPr id="8" name="TextBox 8"/>
          <p:cNvSpPr txBox="1"/>
          <p:nvPr/>
        </p:nvSpPr>
        <p:spPr>
          <a:xfrm>
            <a:off x="374294" y="15040136"/>
            <a:ext cx="6110864" cy="789156"/>
          </a:xfrm>
          <a:prstGeom prst="rect">
            <a:avLst/>
          </a:prstGeom>
        </p:spPr>
        <p:txBody>
          <a:bodyPr lIns="0" tIns="0" rIns="0" bIns="0" rtlCol="0" anchor="t">
            <a:spAutoFit/>
          </a:bodyPr>
          <a:lstStyle/>
          <a:p>
            <a:pPr marL="496571" lvl="1" indent="-248285" algn="l">
              <a:lnSpc>
                <a:spcPts val="3220"/>
              </a:lnSpc>
              <a:spcBef>
                <a:spcPct val="0"/>
              </a:spcBef>
              <a:buFont typeface="Arial"/>
              <a:buChar char="•"/>
            </a:pPr>
            <a:r>
              <a:rPr lang="en-US" sz="2300" u="none" strike="noStrike" spc="234">
                <a:solidFill>
                  <a:srgbClr val="BEB753"/>
                </a:solidFill>
                <a:latin typeface="Garet"/>
                <a:ea typeface="Garet"/>
                <a:cs typeface="Garet"/>
                <a:sym typeface="Garet"/>
              </a:rPr>
              <a:t>Programmable HMI for each module </a:t>
            </a:r>
          </a:p>
        </p:txBody>
      </p:sp>
      <p:pic>
        <p:nvPicPr>
          <p:cNvPr id="10" name="Imagem 9">
            <a:extLst>
              <a:ext uri="{FF2B5EF4-FFF2-40B4-BE49-F238E27FC236}">
                <a16:creationId xmlns:a16="http://schemas.microsoft.com/office/drawing/2014/main" id="{2713DA94-7C40-0E03-DBCA-1D19CEA7C1A5}"/>
              </a:ext>
            </a:extLst>
          </p:cNvPr>
          <p:cNvPicPr>
            <a:picLocks noChangeAspect="1"/>
          </p:cNvPicPr>
          <p:nvPr/>
        </p:nvPicPr>
        <p:blipFill>
          <a:blip r:embed="rId3"/>
          <a:stretch>
            <a:fillRect/>
          </a:stretch>
        </p:blipFill>
        <p:spPr>
          <a:xfrm>
            <a:off x="5143500" y="608033"/>
            <a:ext cx="4390729" cy="125611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270459" y="8037838"/>
            <a:ext cx="3163613" cy="2994499"/>
          </a:xfrm>
          <a:custGeom>
            <a:avLst/>
            <a:gdLst/>
            <a:ahLst/>
            <a:cxnLst/>
            <a:rect l="l" t="t" r="r" b="b"/>
            <a:pathLst>
              <a:path w="3163613" h="2994499">
                <a:moveTo>
                  <a:pt x="0" y="0"/>
                </a:moveTo>
                <a:lnTo>
                  <a:pt x="3163613" y="0"/>
                </a:lnTo>
                <a:lnTo>
                  <a:pt x="3163613" y="2994498"/>
                </a:lnTo>
                <a:lnTo>
                  <a:pt x="0" y="2994498"/>
                </a:lnTo>
                <a:lnTo>
                  <a:pt x="0" y="0"/>
                </a:lnTo>
                <a:close/>
              </a:path>
            </a:pathLst>
          </a:custGeom>
          <a:blipFill>
            <a:blip r:embed="rId2"/>
            <a:stretch>
              <a:fillRect/>
            </a:stretch>
          </a:blipFill>
        </p:spPr>
      </p:sp>
      <p:sp>
        <p:nvSpPr>
          <p:cNvPr id="3" name="Freeform 3"/>
          <p:cNvSpPr/>
          <p:nvPr/>
        </p:nvSpPr>
        <p:spPr>
          <a:xfrm>
            <a:off x="358070" y="8100616"/>
            <a:ext cx="5412295" cy="1730533"/>
          </a:xfrm>
          <a:custGeom>
            <a:avLst/>
            <a:gdLst/>
            <a:ahLst/>
            <a:cxnLst/>
            <a:rect l="l" t="t" r="r" b="b"/>
            <a:pathLst>
              <a:path w="5412295" h="1730533">
                <a:moveTo>
                  <a:pt x="0" y="0"/>
                </a:moveTo>
                <a:lnTo>
                  <a:pt x="5412295" y="0"/>
                </a:lnTo>
                <a:lnTo>
                  <a:pt x="5412295" y="1730533"/>
                </a:lnTo>
                <a:lnTo>
                  <a:pt x="0" y="1730533"/>
                </a:lnTo>
                <a:lnTo>
                  <a:pt x="0" y="0"/>
                </a:lnTo>
                <a:close/>
              </a:path>
            </a:pathLst>
          </a:custGeom>
          <a:blipFill>
            <a:blip r:embed="rId3"/>
            <a:stretch>
              <a:fillRect/>
            </a:stretch>
          </a:blipFill>
        </p:spPr>
      </p:sp>
      <p:sp>
        <p:nvSpPr>
          <p:cNvPr id="4" name="Freeform 4"/>
          <p:cNvSpPr/>
          <p:nvPr/>
        </p:nvSpPr>
        <p:spPr>
          <a:xfrm>
            <a:off x="358070" y="12971520"/>
            <a:ext cx="9570861" cy="3960356"/>
          </a:xfrm>
          <a:custGeom>
            <a:avLst/>
            <a:gdLst/>
            <a:ahLst/>
            <a:cxnLst/>
            <a:rect l="l" t="t" r="r" b="b"/>
            <a:pathLst>
              <a:path w="9570861" h="3960356">
                <a:moveTo>
                  <a:pt x="0" y="0"/>
                </a:moveTo>
                <a:lnTo>
                  <a:pt x="9570860" y="0"/>
                </a:lnTo>
                <a:lnTo>
                  <a:pt x="9570860" y="3960356"/>
                </a:lnTo>
                <a:lnTo>
                  <a:pt x="0" y="3960356"/>
                </a:lnTo>
                <a:lnTo>
                  <a:pt x="0" y="0"/>
                </a:lnTo>
                <a:close/>
              </a:path>
            </a:pathLst>
          </a:custGeom>
          <a:blipFill>
            <a:blip r:embed="rId4"/>
            <a:stretch>
              <a:fillRect/>
            </a:stretch>
          </a:blipFill>
        </p:spPr>
      </p:sp>
      <p:sp>
        <p:nvSpPr>
          <p:cNvPr id="5" name="TextBox 5"/>
          <p:cNvSpPr txBox="1"/>
          <p:nvPr/>
        </p:nvSpPr>
        <p:spPr>
          <a:xfrm>
            <a:off x="495300" y="12496800"/>
            <a:ext cx="5412295" cy="430439"/>
          </a:xfrm>
          <a:prstGeom prst="rect">
            <a:avLst/>
          </a:prstGeom>
        </p:spPr>
        <p:txBody>
          <a:bodyPr wrap="square" lIns="0" tIns="0" rIns="0" bIns="0" rtlCol="0" anchor="t">
            <a:spAutoFit/>
          </a:bodyPr>
          <a:lstStyle/>
          <a:p>
            <a:pPr algn="l">
              <a:lnSpc>
                <a:spcPts val="3560"/>
              </a:lnSpc>
            </a:pPr>
            <a:r>
              <a:rPr lang="en-US" sz="2543" dirty="0">
                <a:solidFill>
                  <a:srgbClr val="151011"/>
                </a:solidFill>
                <a:latin typeface="Open Sans Bold"/>
                <a:ea typeface="Open Sans Bold"/>
                <a:cs typeface="Open Sans Bold"/>
                <a:sym typeface="Open Sans Bold"/>
              </a:rPr>
              <a:t>Technical Specifications</a:t>
            </a:r>
          </a:p>
        </p:txBody>
      </p:sp>
      <p:sp>
        <p:nvSpPr>
          <p:cNvPr id="6" name="TextBox 6"/>
          <p:cNvSpPr txBox="1"/>
          <p:nvPr/>
        </p:nvSpPr>
        <p:spPr>
          <a:xfrm>
            <a:off x="2027001" y="7169939"/>
            <a:ext cx="2074432" cy="740356"/>
          </a:xfrm>
          <a:prstGeom prst="rect">
            <a:avLst/>
          </a:prstGeom>
        </p:spPr>
        <p:txBody>
          <a:bodyPr lIns="0" tIns="0" rIns="0" bIns="0" rtlCol="0" anchor="t">
            <a:spAutoFit/>
          </a:bodyPr>
          <a:lstStyle/>
          <a:p>
            <a:pPr algn="ctr">
              <a:lnSpc>
                <a:spcPts val="6018"/>
              </a:lnSpc>
            </a:pPr>
            <a:r>
              <a:rPr lang="en-US" sz="4298">
                <a:solidFill>
                  <a:srgbClr val="0C7D82"/>
                </a:solidFill>
                <a:latin typeface="Open Sans Bold"/>
                <a:ea typeface="Open Sans Bold"/>
                <a:cs typeface="Open Sans Bold"/>
                <a:sym typeface="Open Sans Bold"/>
              </a:rPr>
              <a:t>Process</a:t>
            </a:r>
          </a:p>
        </p:txBody>
      </p:sp>
      <p:sp>
        <p:nvSpPr>
          <p:cNvPr id="7" name="TextBox 7"/>
          <p:cNvSpPr txBox="1"/>
          <p:nvPr/>
        </p:nvSpPr>
        <p:spPr>
          <a:xfrm>
            <a:off x="6916909" y="7179464"/>
            <a:ext cx="1897027" cy="683151"/>
          </a:xfrm>
          <a:prstGeom prst="rect">
            <a:avLst/>
          </a:prstGeom>
        </p:spPr>
        <p:txBody>
          <a:bodyPr lIns="0" tIns="0" rIns="0" bIns="0" rtlCol="0" anchor="t">
            <a:spAutoFit/>
          </a:bodyPr>
          <a:lstStyle/>
          <a:p>
            <a:pPr algn="ctr">
              <a:lnSpc>
                <a:spcPts val="5580"/>
              </a:lnSpc>
            </a:pPr>
            <a:r>
              <a:rPr lang="en-US" sz="3985">
                <a:solidFill>
                  <a:srgbClr val="0C7D82"/>
                </a:solidFill>
                <a:latin typeface="Open Sans Bold"/>
                <a:ea typeface="Open Sans Bold"/>
                <a:cs typeface="Open Sans Bold"/>
                <a:sym typeface="Open Sans Bold"/>
              </a:rPr>
              <a:t>Module</a:t>
            </a:r>
          </a:p>
        </p:txBody>
      </p:sp>
      <p:sp>
        <p:nvSpPr>
          <p:cNvPr id="8" name="TextBox 8"/>
          <p:cNvSpPr txBox="1"/>
          <p:nvPr/>
        </p:nvSpPr>
        <p:spPr>
          <a:xfrm>
            <a:off x="1378781" y="2261007"/>
            <a:ext cx="7529438" cy="3709035"/>
          </a:xfrm>
          <a:prstGeom prst="rect">
            <a:avLst/>
          </a:prstGeom>
        </p:spPr>
        <p:txBody>
          <a:bodyPr lIns="0" tIns="0" rIns="0" bIns="0" rtlCol="0" anchor="t">
            <a:spAutoFit/>
          </a:bodyPr>
          <a:lstStyle/>
          <a:p>
            <a:pPr algn="ctr">
              <a:lnSpc>
                <a:spcPts val="2940"/>
              </a:lnSpc>
              <a:spcBef>
                <a:spcPct val="0"/>
              </a:spcBef>
            </a:pPr>
            <a:endParaRPr/>
          </a:p>
          <a:p>
            <a:pPr algn="ctr">
              <a:lnSpc>
                <a:spcPts val="2940"/>
              </a:lnSpc>
              <a:spcBef>
                <a:spcPct val="0"/>
              </a:spcBef>
            </a:pPr>
            <a:r>
              <a:rPr lang="en-US" sz="2100" spc="214">
                <a:solidFill>
                  <a:srgbClr val="BEB753"/>
                </a:solidFill>
                <a:latin typeface="Garet"/>
                <a:ea typeface="Garet"/>
                <a:cs typeface="Garet"/>
                <a:sym typeface="Garet"/>
              </a:rPr>
              <a:t>AGA300 is used for assembling the grommet on sensor cable of automotive wire harness, such as the Wheel Speed Sensor, ABS cable. The machine assembles the grommets automatically once the operator insert the cable into the first grommet modular. The concept and platform of machine ensure the position and angle of each grommet stable and repeatable.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84</Words>
  <Application>Microsoft Office PowerPoint</Application>
  <PresentationFormat>Personalizados</PresentationFormat>
  <Paragraphs>10</Paragraphs>
  <Slides>2</Slides>
  <Notes>0</Notes>
  <HiddenSlides>0</HiddenSlides>
  <MMClips>0</MMClips>
  <ScaleCrop>false</ScaleCrop>
  <HeadingPairs>
    <vt:vector size="6" baseType="variant">
      <vt:variant>
        <vt:lpstr>Tipos de letra usados</vt:lpstr>
      </vt:variant>
      <vt:variant>
        <vt:i4>4</vt:i4>
      </vt:variant>
      <vt:variant>
        <vt:lpstr>Tema</vt:lpstr>
      </vt:variant>
      <vt:variant>
        <vt:i4>1</vt:i4>
      </vt:variant>
      <vt:variant>
        <vt:lpstr>Títulos dos diapositivos</vt:lpstr>
      </vt:variant>
      <vt:variant>
        <vt:i4>2</vt:i4>
      </vt:variant>
    </vt:vector>
  </HeadingPairs>
  <TitlesOfParts>
    <vt:vector size="7" baseType="lpstr">
      <vt:lpstr>Garet</vt:lpstr>
      <vt:lpstr>Arial</vt:lpstr>
      <vt:lpstr>Calibri</vt:lpstr>
      <vt:lpstr>Open Sans Bold</vt:lpstr>
      <vt:lpstr>Office Theme</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Story de Instagram Catálogo de Produto Sabonete Artesanal Delicado</dc:title>
  <cp:lastModifiedBy>João Souto</cp:lastModifiedBy>
  <cp:revision>2</cp:revision>
  <dcterms:created xsi:type="dcterms:W3CDTF">2006-08-16T00:00:00Z</dcterms:created>
  <dcterms:modified xsi:type="dcterms:W3CDTF">2024-08-27T13:47:51Z</dcterms:modified>
  <dc:identifier>DAGLt9S5Na8</dc:identifier>
</cp:coreProperties>
</file>